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81" r:id="rId4"/>
    <p:sldId id="282" r:id="rId5"/>
    <p:sldId id="283" r:id="rId6"/>
    <p:sldId id="284" r:id="rId7"/>
    <p:sldId id="287" r:id="rId8"/>
    <p:sldId id="276" r:id="rId9"/>
    <p:sldId id="285" r:id="rId10"/>
    <p:sldId id="277" r:id="rId11"/>
    <p:sldId id="278" r:id="rId12"/>
    <p:sldId id="279" r:id="rId13"/>
  </p:sldIdLst>
  <p:sldSz cx="12192000" cy="6858000"/>
  <p:notesSz cx="6888163" cy="1002188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4871" cy="502835"/>
          </a:xfrm>
          <a:prstGeom prst="rect">
            <a:avLst/>
          </a:prstGeom>
        </p:spPr>
        <p:txBody>
          <a:bodyPr vert="horz" lIns="96625" tIns="48312" rIns="96625" bIns="48312" rtlCol="0"/>
          <a:lstStyle>
            <a:lvl1pPr algn="l">
              <a:defRPr sz="1300"/>
            </a:lvl1pPr>
          </a:lstStyle>
          <a:p>
            <a:endParaRPr lang="nl-NL"/>
          </a:p>
        </p:txBody>
      </p:sp>
      <p:sp>
        <p:nvSpPr>
          <p:cNvPr id="3" name="Tijdelijke aanduiding voor datum 2"/>
          <p:cNvSpPr>
            <a:spLocks noGrp="1"/>
          </p:cNvSpPr>
          <p:nvPr>
            <p:ph type="dt" idx="1"/>
          </p:nvPr>
        </p:nvSpPr>
        <p:spPr>
          <a:xfrm>
            <a:off x="3901698" y="0"/>
            <a:ext cx="2984871" cy="502835"/>
          </a:xfrm>
          <a:prstGeom prst="rect">
            <a:avLst/>
          </a:prstGeom>
        </p:spPr>
        <p:txBody>
          <a:bodyPr vert="horz" lIns="96625" tIns="48312" rIns="96625" bIns="48312" rtlCol="0"/>
          <a:lstStyle>
            <a:lvl1pPr algn="r">
              <a:defRPr sz="1300"/>
            </a:lvl1pPr>
          </a:lstStyle>
          <a:p>
            <a:fld id="{174F32FE-5FE0-48FB-9E9D-CA482AE6C051}" type="datetimeFigureOut">
              <a:rPr lang="nl-NL" smtClean="0"/>
              <a:t>25-9-2016</a:t>
            </a:fld>
            <a:endParaRPr lang="nl-NL"/>
          </a:p>
        </p:txBody>
      </p:sp>
      <p:sp>
        <p:nvSpPr>
          <p:cNvPr id="4" name="Tijdelijke aanduiding voor dia-afbeelding 3"/>
          <p:cNvSpPr>
            <a:spLocks noGrp="1" noRot="1" noChangeAspect="1"/>
          </p:cNvSpPr>
          <p:nvPr>
            <p:ph type="sldImg" idx="2"/>
          </p:nvPr>
        </p:nvSpPr>
        <p:spPr>
          <a:xfrm>
            <a:off x="438150" y="1252538"/>
            <a:ext cx="6011863" cy="3382962"/>
          </a:xfrm>
          <a:prstGeom prst="rect">
            <a:avLst/>
          </a:prstGeom>
          <a:noFill/>
          <a:ln w="12700">
            <a:solidFill>
              <a:prstClr val="black"/>
            </a:solidFill>
          </a:ln>
        </p:spPr>
        <p:txBody>
          <a:bodyPr vert="horz" lIns="96625" tIns="48312" rIns="96625" bIns="48312" rtlCol="0" anchor="ctr"/>
          <a:lstStyle/>
          <a:p>
            <a:endParaRPr lang="nl-NL"/>
          </a:p>
        </p:txBody>
      </p:sp>
      <p:sp>
        <p:nvSpPr>
          <p:cNvPr id="5" name="Tijdelijke aanduiding voor notities 4"/>
          <p:cNvSpPr>
            <a:spLocks noGrp="1"/>
          </p:cNvSpPr>
          <p:nvPr>
            <p:ph type="body" sz="quarter" idx="3"/>
          </p:nvPr>
        </p:nvSpPr>
        <p:spPr>
          <a:xfrm>
            <a:off x="688817" y="4823034"/>
            <a:ext cx="5510530" cy="3946118"/>
          </a:xfrm>
          <a:prstGeom prst="rect">
            <a:avLst/>
          </a:prstGeom>
        </p:spPr>
        <p:txBody>
          <a:bodyPr vert="horz" lIns="96625" tIns="48312" rIns="96625" bIns="48312"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519055"/>
            <a:ext cx="2984871" cy="502834"/>
          </a:xfrm>
          <a:prstGeom prst="rect">
            <a:avLst/>
          </a:prstGeom>
        </p:spPr>
        <p:txBody>
          <a:bodyPr vert="horz" lIns="96625" tIns="48312" rIns="96625" bIns="48312"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3901698" y="9519055"/>
            <a:ext cx="2984871" cy="502834"/>
          </a:xfrm>
          <a:prstGeom prst="rect">
            <a:avLst/>
          </a:prstGeom>
        </p:spPr>
        <p:txBody>
          <a:bodyPr vert="horz" lIns="96625" tIns="48312" rIns="96625" bIns="48312" rtlCol="0" anchor="b"/>
          <a:lstStyle>
            <a:lvl1pPr algn="r">
              <a:defRPr sz="1300"/>
            </a:lvl1pPr>
          </a:lstStyle>
          <a:p>
            <a:fld id="{9F074FB3-14BD-456D-8DE6-16CCDC429864}" type="slidenum">
              <a:rPr lang="nl-NL" smtClean="0"/>
              <a:t>‹nr.›</a:t>
            </a:fld>
            <a:endParaRPr lang="nl-NL"/>
          </a:p>
        </p:txBody>
      </p:sp>
    </p:spTree>
    <p:extLst>
      <p:ext uri="{BB962C8B-B14F-4D97-AF65-F5344CB8AC3E}">
        <p14:creationId xmlns:p14="http://schemas.microsoft.com/office/powerpoint/2010/main" val="3135119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F074FB3-14BD-456D-8DE6-16CCDC429864}" type="slidenum">
              <a:rPr lang="nl-NL" smtClean="0"/>
              <a:t>9</a:t>
            </a:fld>
            <a:endParaRPr lang="nl-NL"/>
          </a:p>
        </p:txBody>
      </p:sp>
    </p:spTree>
    <p:extLst>
      <p:ext uri="{BB962C8B-B14F-4D97-AF65-F5344CB8AC3E}">
        <p14:creationId xmlns:p14="http://schemas.microsoft.com/office/powerpoint/2010/main" val="3775961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69DBACD-B86E-4029-95C4-6BB6B38E3D3F}" type="datetimeFigureOut">
              <a:rPr lang="nl-NL" smtClean="0"/>
              <a:t>25-9-2016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3938525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69DBACD-B86E-4029-95C4-6BB6B38E3D3F}" type="datetimeFigureOut">
              <a:rPr lang="nl-NL" smtClean="0"/>
              <a:t>25-9-2016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3992830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69DBACD-B86E-4029-95C4-6BB6B38E3D3F}" type="datetimeFigureOut">
              <a:rPr lang="nl-NL" smtClean="0"/>
              <a:t>25-9-2016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3610895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69DBACD-B86E-4029-95C4-6BB6B38E3D3F}" type="datetimeFigureOut">
              <a:rPr lang="nl-NL" smtClean="0"/>
              <a:t>25-9-2016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3823980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C69DBACD-B86E-4029-95C4-6BB6B38E3D3F}" type="datetimeFigureOut">
              <a:rPr lang="nl-NL" smtClean="0"/>
              <a:t>25-9-2016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242504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69DBACD-B86E-4029-95C4-6BB6B38E3D3F}" type="datetimeFigureOut">
              <a:rPr lang="nl-NL" smtClean="0"/>
              <a:t>25-9-2016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2323843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69DBACD-B86E-4029-95C4-6BB6B38E3D3F}" type="datetimeFigureOut">
              <a:rPr lang="nl-NL" smtClean="0"/>
              <a:t>25-9-2016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618068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69DBACD-B86E-4029-95C4-6BB6B38E3D3F}" type="datetimeFigureOut">
              <a:rPr lang="nl-NL" smtClean="0"/>
              <a:t>25-9-2016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2621678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69DBACD-B86E-4029-95C4-6BB6B38E3D3F}" type="datetimeFigureOut">
              <a:rPr lang="nl-NL" smtClean="0"/>
              <a:t>25-9-2016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1327017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C69DBACD-B86E-4029-95C4-6BB6B38E3D3F}" type="datetimeFigureOut">
              <a:rPr lang="nl-NL" smtClean="0"/>
              <a:t>25-9-2016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167511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C69DBACD-B86E-4029-95C4-6BB6B38E3D3F}" type="datetimeFigureOut">
              <a:rPr lang="nl-NL" smtClean="0"/>
              <a:t>25-9-2016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97570A2-0B8D-4930-BD4A-A39D45F24FC4}" type="slidenum">
              <a:rPr lang="nl-NL" smtClean="0"/>
              <a:t>‹nr.›</a:t>
            </a:fld>
            <a:endParaRPr lang="nl-NL"/>
          </a:p>
        </p:txBody>
      </p:sp>
    </p:spTree>
    <p:extLst>
      <p:ext uri="{BB962C8B-B14F-4D97-AF65-F5344CB8AC3E}">
        <p14:creationId xmlns:p14="http://schemas.microsoft.com/office/powerpoint/2010/main" val="2762410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9DBACD-B86E-4029-95C4-6BB6B38E3D3F}" type="datetimeFigureOut">
              <a:rPr lang="nl-NL" smtClean="0"/>
              <a:t>25-9-2016</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7570A2-0B8D-4930-BD4A-A39D45F24FC4}" type="slidenum">
              <a:rPr lang="nl-NL" smtClean="0"/>
              <a:t>‹nr.›</a:t>
            </a:fld>
            <a:endParaRPr lang="nl-NL"/>
          </a:p>
        </p:txBody>
      </p:sp>
    </p:spTree>
    <p:extLst>
      <p:ext uri="{BB962C8B-B14F-4D97-AF65-F5344CB8AC3E}">
        <p14:creationId xmlns:p14="http://schemas.microsoft.com/office/powerpoint/2010/main" val="291572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12.gif"/></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jpg"/><Relationship Id="rId1" Type="http://schemas.openxmlformats.org/officeDocument/2006/relationships/slideLayout" Target="../slideLayouts/slideLayout1.xml"/><Relationship Id="rId5" Type="http://schemas.openxmlformats.org/officeDocument/2006/relationships/image" Target="../media/image9.gif"/><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jpg"/><Relationship Id="rId1" Type="http://schemas.openxmlformats.org/officeDocument/2006/relationships/slideLayout" Target="../slideLayouts/slideLayout1.xml"/><Relationship Id="rId5" Type="http://schemas.openxmlformats.org/officeDocument/2006/relationships/image" Target="../media/image9.gif"/><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jpg"/><Relationship Id="rId1" Type="http://schemas.openxmlformats.org/officeDocument/2006/relationships/slideLayout" Target="../slideLayouts/slideLayout1.xml"/><Relationship Id="rId5" Type="http://schemas.openxmlformats.org/officeDocument/2006/relationships/image" Target="../media/image9.gif"/><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hyperlink" Target="https://youtu.be/c6gwU7IHtlo" TargetMode="External"/><Relationship Id="rId2" Type="http://schemas.openxmlformats.org/officeDocument/2006/relationships/hyperlink" Target="https://youtu.be/YlmRa-9zDF8?list=PL_ImyOUGamOEFCXVHrabm0N03sPd8ezJC"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jpg"/><Relationship Id="rId1" Type="http://schemas.openxmlformats.org/officeDocument/2006/relationships/slideLayout" Target="../slideLayouts/slideLayout1.xml"/><Relationship Id="rId5" Type="http://schemas.openxmlformats.org/officeDocument/2006/relationships/image" Target="../media/image9.gif"/><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775544" y="2830166"/>
            <a:ext cx="3267075" cy="3771900"/>
          </a:xfrm>
          <a:prstGeom prst="rect">
            <a:avLst/>
          </a:prstGeom>
        </p:spPr>
      </p:pic>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7938" y="4146476"/>
            <a:ext cx="2921000" cy="2921000"/>
          </a:xfrm>
          <a:prstGeom prst="rect">
            <a:avLst/>
          </a:prstGeom>
        </p:spPr>
      </p:pic>
      <p:pic>
        <p:nvPicPr>
          <p:cNvPr id="16" name="Afbeelding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143023">
            <a:off x="492788" y="724631"/>
            <a:ext cx="3905250" cy="1771650"/>
          </a:xfrm>
          <a:prstGeom prst="rect">
            <a:avLst/>
          </a:prstGeom>
        </p:spPr>
      </p:pic>
      <p:pic>
        <p:nvPicPr>
          <p:cNvPr id="4" name="Afbeelding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2112" y="267107"/>
            <a:ext cx="2190750" cy="1057275"/>
          </a:xfrm>
          <a:prstGeom prst="rect">
            <a:avLst/>
          </a:prstGeom>
        </p:spPr>
      </p:pic>
      <p:sp>
        <p:nvSpPr>
          <p:cNvPr id="5" name="Tekstvak 4"/>
          <p:cNvSpPr txBox="1"/>
          <p:nvPr/>
        </p:nvSpPr>
        <p:spPr>
          <a:xfrm>
            <a:off x="0" y="0"/>
            <a:ext cx="269138" cy="6858000"/>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txBody>
          <a:bodyPr wrap="square" rtlCol="0">
            <a:spAutoFit/>
          </a:bodyPr>
          <a:lstStyle/>
          <a:p>
            <a:endParaRPr lang="nl-NL" dirty="0"/>
          </a:p>
        </p:txBody>
      </p:sp>
      <p:sp>
        <p:nvSpPr>
          <p:cNvPr id="8" name="Tekstvak 7"/>
          <p:cNvSpPr txBox="1"/>
          <p:nvPr/>
        </p:nvSpPr>
        <p:spPr>
          <a:xfrm>
            <a:off x="301256" y="22558"/>
            <a:ext cx="1222744" cy="307777"/>
          </a:xfrm>
          <a:prstGeom prst="rect">
            <a:avLst/>
          </a:prstGeom>
          <a:noFill/>
        </p:spPr>
        <p:txBody>
          <a:bodyPr wrap="square" rtlCol="0">
            <a:spAutoFit/>
          </a:bodyPr>
          <a:lstStyle/>
          <a:p>
            <a:r>
              <a:rPr lang="nl-NL" sz="1400" dirty="0"/>
              <a:t>Rob Goossens</a:t>
            </a:r>
          </a:p>
        </p:txBody>
      </p:sp>
      <p:sp>
        <p:nvSpPr>
          <p:cNvPr id="13" name="Ondertitel 12"/>
          <p:cNvSpPr>
            <a:spLocks noGrp="1"/>
          </p:cNvSpPr>
          <p:nvPr>
            <p:ph type="subTitle" idx="1"/>
          </p:nvPr>
        </p:nvSpPr>
        <p:spPr>
          <a:xfrm>
            <a:off x="1524000" y="1255899"/>
            <a:ext cx="9144000" cy="2043850"/>
          </a:xfrm>
        </p:spPr>
        <p:txBody>
          <a:bodyPr>
            <a:normAutofit fontScale="77500" lnSpcReduction="20000"/>
          </a:bodyPr>
          <a:lstStyle/>
          <a:p>
            <a:r>
              <a:rPr lang="nl-NL" sz="8800" b="1" dirty="0"/>
              <a:t>Onderhouden met  Werktuigen en machines</a:t>
            </a:r>
          </a:p>
        </p:txBody>
      </p:sp>
      <p:pic>
        <p:nvPicPr>
          <p:cNvPr id="2" name="Afbeelding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2529" y="4405472"/>
            <a:ext cx="3028188" cy="1761744"/>
          </a:xfrm>
          <a:prstGeom prst="rect">
            <a:avLst/>
          </a:prstGeom>
        </p:spPr>
      </p:pic>
      <p:pic>
        <p:nvPicPr>
          <p:cNvPr id="3" name="Afbeelding 2"/>
          <p:cNvPicPr>
            <a:picLocks noChangeAspect="1"/>
          </p:cNvPicPr>
          <p:nvPr/>
        </p:nvPicPr>
        <p:blipFill rotWithShape="1">
          <a:blip r:embed="rId8">
            <a:extLst>
              <a:ext uri="{28A0092B-C50C-407E-A947-70E740481C1C}">
                <a14:useLocalDpi xmlns:a14="http://schemas.microsoft.com/office/drawing/2010/main" val="0"/>
              </a:ext>
            </a:extLst>
          </a:blip>
          <a:srcRect t="22899" b="20844"/>
          <a:stretch/>
        </p:blipFill>
        <p:spPr>
          <a:xfrm flipH="1">
            <a:off x="8724902" y="4922874"/>
            <a:ext cx="3024000" cy="1701210"/>
          </a:xfrm>
          <a:prstGeom prst="rect">
            <a:avLst/>
          </a:prstGeom>
        </p:spPr>
      </p:pic>
    </p:spTree>
    <p:extLst>
      <p:ext uri="{BB962C8B-B14F-4D97-AF65-F5344CB8AC3E}">
        <p14:creationId xmlns:p14="http://schemas.microsoft.com/office/powerpoint/2010/main" val="1900416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82772" y="1507423"/>
            <a:ext cx="11717079" cy="5106027"/>
          </a:xfrm>
        </p:spPr>
        <p:txBody>
          <a:bodyPr>
            <a:normAutofit/>
          </a:bodyPr>
          <a:lstStyle/>
          <a:p>
            <a:r>
              <a:rPr lang="nl-NL" sz="4800" dirty="0"/>
              <a:t>Aan de slag:</a:t>
            </a:r>
          </a:p>
          <a:p>
            <a:pPr marL="457200" indent="-457200" algn="l">
              <a:buFontTx/>
              <a:buChar char="-"/>
            </a:pPr>
            <a:r>
              <a:rPr lang="nl-NL" sz="2800" dirty="0"/>
              <a:t>Vorm groepen van 2 personen (al bepaald) en ga bij één van de 6 machines staan (1 minuut)</a:t>
            </a:r>
          </a:p>
          <a:p>
            <a:pPr marL="457200" indent="-457200" algn="l">
              <a:buFontTx/>
              <a:buChar char="-"/>
            </a:pPr>
            <a:r>
              <a:rPr lang="nl-NL" sz="2800" dirty="0"/>
              <a:t>Bepaal samen, aan de hand van wat je al weet over de werking van een motor en de uitgedeelde dia uit de PPT aan welke onderdelen van de motor onderhoud gepleegd moet/kan worden. Noteer op het blaadje waaraan jullie denken (maximaal 10 minuten)</a:t>
            </a:r>
          </a:p>
          <a:p>
            <a:pPr marL="457200" indent="-457200" algn="l">
              <a:buFontTx/>
              <a:buChar char="-"/>
            </a:pPr>
            <a:r>
              <a:rPr lang="nl-NL" sz="2800" dirty="0"/>
              <a:t>Zorg ervoor dat je de uitgevoerde opdracht duidelijk op papier zet. Maak ook foto’s (telefoon) van de onderdelen waarvan jij denkt dat er onderhoud aan gepleegd moet worden.</a:t>
            </a:r>
          </a:p>
          <a:p>
            <a:pPr algn="l"/>
            <a:r>
              <a:rPr lang="nl-NL" sz="2800" dirty="0"/>
              <a:t> Evaluatie →</a:t>
            </a:r>
          </a:p>
          <a:p>
            <a:pPr algn="l"/>
            <a:endParaRPr lang="nl-NL" sz="2800" dirty="0"/>
          </a:p>
          <a:p>
            <a:pPr algn="l"/>
            <a:endParaRPr lang="nl-NL" sz="2800" dirty="0"/>
          </a:p>
          <a:p>
            <a:pPr marL="457200" indent="-457200" algn="l">
              <a:buFontTx/>
              <a:buChar char="-"/>
            </a:pPr>
            <a:endParaRPr lang="nl-NL" sz="2800" dirty="0"/>
          </a:p>
          <a:p>
            <a:pPr marL="457200" indent="-457200" algn="l">
              <a:buFontTx/>
              <a:buChar char="-"/>
            </a:pPr>
            <a:endParaRPr lang="nl-NL" sz="2800"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2112" y="267107"/>
            <a:ext cx="2190750" cy="1057275"/>
          </a:xfrm>
          <a:prstGeom prst="rect">
            <a:avLst/>
          </a:prstGeom>
        </p:spPr>
      </p:pic>
      <p:sp>
        <p:nvSpPr>
          <p:cNvPr id="5" name="Tekstvak 4"/>
          <p:cNvSpPr txBox="1"/>
          <p:nvPr/>
        </p:nvSpPr>
        <p:spPr>
          <a:xfrm>
            <a:off x="0" y="0"/>
            <a:ext cx="269138" cy="685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rtlCol="0">
            <a:spAutoFit/>
          </a:bodyPr>
          <a:lstStyle/>
          <a:p>
            <a:endParaRPr lang="nl-NL" dirty="0"/>
          </a:p>
        </p:txBody>
      </p:sp>
      <p:sp>
        <p:nvSpPr>
          <p:cNvPr id="6" name="Tekstvak 5"/>
          <p:cNvSpPr txBox="1"/>
          <p:nvPr/>
        </p:nvSpPr>
        <p:spPr>
          <a:xfrm>
            <a:off x="301256" y="22558"/>
            <a:ext cx="1222744" cy="307777"/>
          </a:xfrm>
          <a:prstGeom prst="rect">
            <a:avLst/>
          </a:prstGeom>
          <a:noFill/>
        </p:spPr>
        <p:txBody>
          <a:bodyPr wrap="square" rtlCol="0">
            <a:spAutoFit/>
          </a:bodyPr>
          <a:lstStyle/>
          <a:p>
            <a:r>
              <a:rPr lang="nl-NL" sz="1400" dirty="0"/>
              <a:t>Rob Goossens</a:t>
            </a:r>
          </a:p>
        </p:txBody>
      </p:sp>
    </p:spTree>
    <p:extLst>
      <p:ext uri="{BB962C8B-B14F-4D97-AF65-F5344CB8AC3E}">
        <p14:creationId xmlns:p14="http://schemas.microsoft.com/office/powerpoint/2010/main" val="4169314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499730" y="1244009"/>
            <a:ext cx="11423132" cy="5305647"/>
          </a:xfrm>
        </p:spPr>
        <p:txBody>
          <a:bodyPr>
            <a:normAutofit lnSpcReduction="10000"/>
          </a:bodyPr>
          <a:lstStyle/>
          <a:p>
            <a:r>
              <a:rPr lang="nl-NL" sz="4800" dirty="0"/>
              <a:t>Evaluatie </a:t>
            </a:r>
            <a:r>
              <a:rPr lang="nl-NL" sz="3200" dirty="0"/>
              <a:t>groepsconclusie </a:t>
            </a:r>
            <a:r>
              <a:rPr lang="nl-NL" sz="2000" dirty="0"/>
              <a:t>(max. 15 minuten)</a:t>
            </a:r>
          </a:p>
          <a:p>
            <a:pPr algn="l"/>
            <a:r>
              <a:rPr lang="nl-NL" dirty="0"/>
              <a:t>We vormen 3 groepen van 4 personen. Leden zijn al bepaald!</a:t>
            </a:r>
          </a:p>
          <a:p>
            <a:pPr algn="l"/>
            <a:r>
              <a:rPr lang="nl-NL" dirty="0"/>
              <a:t>In je groep bespreek je de onderdelen waaraan onderhoud gepleegd moet/kan worden.</a:t>
            </a:r>
          </a:p>
          <a:p>
            <a:pPr algn="l"/>
            <a:r>
              <a:rPr lang="nl-NL" dirty="0"/>
              <a:t>Zijn er verschillen? </a:t>
            </a:r>
          </a:p>
          <a:p>
            <a:pPr algn="l"/>
            <a:r>
              <a:rPr lang="nl-NL" dirty="0"/>
              <a:t>Bepaal bij elk verschil:</a:t>
            </a:r>
          </a:p>
          <a:p>
            <a:pPr marL="342900" indent="-342900" algn="l">
              <a:buFontTx/>
              <a:buChar char="-"/>
            </a:pPr>
            <a:r>
              <a:rPr lang="nl-NL" dirty="0"/>
              <a:t>Waarom zit er een verschil? </a:t>
            </a:r>
          </a:p>
          <a:p>
            <a:pPr marL="342900" indent="-342900" algn="l">
              <a:buFontTx/>
              <a:buChar char="-"/>
            </a:pPr>
            <a:r>
              <a:rPr lang="nl-NL" dirty="0"/>
              <a:t>Welk antwoord is goed? </a:t>
            </a:r>
          </a:p>
          <a:p>
            <a:pPr marL="342900" indent="-342900" algn="l">
              <a:buFontTx/>
              <a:buChar char="-"/>
            </a:pPr>
            <a:r>
              <a:rPr lang="nl-NL" dirty="0"/>
              <a:t>Dit doen we gestructureerd en inhoudelijk! </a:t>
            </a:r>
          </a:p>
          <a:p>
            <a:pPr marL="342900" indent="-342900" algn="l">
              <a:buFontTx/>
              <a:buChar char="-"/>
            </a:pPr>
            <a:r>
              <a:rPr lang="nl-NL" dirty="0"/>
              <a:t>Naar elkaar luisteren en kritisch reageren.</a:t>
            </a:r>
          </a:p>
          <a:p>
            <a:pPr marL="342900" indent="-342900" algn="l">
              <a:buFontTx/>
              <a:buChar char="-"/>
            </a:pPr>
            <a:r>
              <a:rPr lang="nl-NL" dirty="0"/>
              <a:t>Ieder krijgt een rol!</a:t>
            </a:r>
          </a:p>
          <a:p>
            <a:pPr algn="l"/>
            <a:r>
              <a:rPr lang="nl-NL" dirty="0"/>
              <a:t>Hierna: Klassikaal bespreken onderhoudsonderdelen!</a:t>
            </a:r>
          </a:p>
          <a:p>
            <a:pPr algn="l"/>
            <a:r>
              <a:rPr lang="nl-NL" dirty="0">
                <a:highlight>
                  <a:srgbClr val="FFFF00"/>
                </a:highlight>
              </a:rPr>
              <a:t>Zelf noteren!!!</a:t>
            </a:r>
          </a:p>
          <a:p>
            <a:pPr marL="342900" indent="-342900" algn="l">
              <a:buFontTx/>
              <a:buChar char="-"/>
            </a:pPr>
            <a:endParaRPr lang="nl-NL" dirty="0"/>
          </a:p>
          <a:p>
            <a:pPr algn="l"/>
            <a:endParaRPr lang="nl-NL" dirty="0"/>
          </a:p>
          <a:p>
            <a:pPr algn="l"/>
            <a:endParaRPr lang="nl-NL" sz="2800"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2112" y="267107"/>
            <a:ext cx="2190750" cy="1057275"/>
          </a:xfrm>
          <a:prstGeom prst="rect">
            <a:avLst/>
          </a:prstGeom>
        </p:spPr>
      </p:pic>
      <p:sp>
        <p:nvSpPr>
          <p:cNvPr id="5" name="Tekstvak 4"/>
          <p:cNvSpPr txBox="1"/>
          <p:nvPr/>
        </p:nvSpPr>
        <p:spPr>
          <a:xfrm>
            <a:off x="0" y="0"/>
            <a:ext cx="269138" cy="685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rtlCol="0">
            <a:spAutoFit/>
          </a:bodyPr>
          <a:lstStyle/>
          <a:p>
            <a:endParaRPr lang="nl-NL" dirty="0"/>
          </a:p>
        </p:txBody>
      </p:sp>
      <p:sp>
        <p:nvSpPr>
          <p:cNvPr id="6" name="Tekstvak 5"/>
          <p:cNvSpPr txBox="1"/>
          <p:nvPr/>
        </p:nvSpPr>
        <p:spPr>
          <a:xfrm>
            <a:off x="301256" y="22558"/>
            <a:ext cx="1222744" cy="307777"/>
          </a:xfrm>
          <a:prstGeom prst="rect">
            <a:avLst/>
          </a:prstGeom>
          <a:noFill/>
        </p:spPr>
        <p:txBody>
          <a:bodyPr wrap="square" rtlCol="0">
            <a:spAutoFit/>
          </a:bodyPr>
          <a:lstStyle/>
          <a:p>
            <a:r>
              <a:rPr lang="nl-NL" sz="1400" dirty="0"/>
              <a:t>Rob Goossens</a:t>
            </a:r>
          </a:p>
        </p:txBody>
      </p:sp>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2800" y="3423883"/>
            <a:ext cx="4760062" cy="3125774"/>
          </a:xfrm>
          <a:prstGeom prst="rect">
            <a:avLst/>
          </a:prstGeom>
        </p:spPr>
      </p:pic>
    </p:spTree>
    <p:extLst>
      <p:ext uri="{BB962C8B-B14F-4D97-AF65-F5344CB8AC3E}">
        <p14:creationId xmlns:p14="http://schemas.microsoft.com/office/powerpoint/2010/main" val="2292469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574158" y="1507424"/>
            <a:ext cx="11238614" cy="5010334"/>
          </a:xfrm>
        </p:spPr>
        <p:txBody>
          <a:bodyPr>
            <a:normAutofit/>
          </a:bodyPr>
          <a:lstStyle/>
          <a:p>
            <a:r>
              <a:rPr lang="nl-NL" sz="4800" dirty="0"/>
              <a:t>Transfer</a:t>
            </a:r>
          </a:p>
          <a:p>
            <a:pPr algn="l"/>
            <a:endParaRPr lang="nl-NL" sz="2800" dirty="0"/>
          </a:p>
          <a:p>
            <a:pPr algn="l"/>
            <a:r>
              <a:rPr lang="nl-NL" sz="2800" dirty="0"/>
              <a:t>Met de gegevens uit deze les gaan we in de praktijk een </a:t>
            </a:r>
          </a:p>
          <a:p>
            <a:pPr algn="l"/>
            <a:r>
              <a:rPr lang="nl-NL" sz="2800" dirty="0"/>
              <a:t>machine bedrijfsklaar maken en dagelijks onderhoud.</a:t>
            </a:r>
            <a:r>
              <a:rPr lang="nl-NL" sz="2800" u="sng" dirty="0"/>
              <a:t> </a:t>
            </a:r>
          </a:p>
          <a:p>
            <a:pPr algn="l"/>
            <a:r>
              <a:rPr lang="nl-NL" sz="2800" dirty="0"/>
              <a:t>Op maandag 3 oktober ronden we deze lessenreeks af met </a:t>
            </a:r>
          </a:p>
          <a:p>
            <a:pPr algn="l"/>
            <a:r>
              <a:rPr lang="nl-NL" sz="2800" dirty="0"/>
              <a:t>een leuke evaluatieoefening.  </a:t>
            </a:r>
          </a:p>
          <a:p>
            <a:pPr algn="l"/>
            <a:r>
              <a:rPr lang="nl-NL" sz="2800" dirty="0"/>
              <a:t>Hiermee krijg je goed inzicht over </a:t>
            </a:r>
            <a:r>
              <a:rPr lang="nl-NL" sz="2800"/>
              <a:t>je eigen </a:t>
            </a:r>
            <a:r>
              <a:rPr lang="nl-NL" sz="2800" dirty="0"/>
              <a:t>kennis over het </a:t>
            </a:r>
          </a:p>
          <a:p>
            <a:pPr algn="l"/>
            <a:r>
              <a:rPr lang="nl-NL" sz="2800" dirty="0"/>
              <a:t>onderwerp.</a:t>
            </a:r>
          </a:p>
          <a:p>
            <a:pPr algn="l"/>
            <a:r>
              <a:rPr lang="nl-NL" sz="2800" dirty="0"/>
              <a:t>Dan maken we ook een begin met het volgende lesonderwerp.</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2112" y="267107"/>
            <a:ext cx="2190750" cy="1057275"/>
          </a:xfrm>
          <a:prstGeom prst="rect">
            <a:avLst/>
          </a:prstGeom>
        </p:spPr>
      </p:pic>
      <p:sp>
        <p:nvSpPr>
          <p:cNvPr id="5" name="Tekstvak 4"/>
          <p:cNvSpPr txBox="1"/>
          <p:nvPr/>
        </p:nvSpPr>
        <p:spPr>
          <a:xfrm>
            <a:off x="0" y="0"/>
            <a:ext cx="269138" cy="685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rtlCol="0">
            <a:spAutoFit/>
          </a:bodyPr>
          <a:lstStyle/>
          <a:p>
            <a:endParaRPr lang="nl-NL" dirty="0"/>
          </a:p>
        </p:txBody>
      </p:sp>
      <p:sp>
        <p:nvSpPr>
          <p:cNvPr id="6" name="Tekstvak 5"/>
          <p:cNvSpPr txBox="1"/>
          <p:nvPr/>
        </p:nvSpPr>
        <p:spPr>
          <a:xfrm>
            <a:off x="301256" y="22558"/>
            <a:ext cx="1222744" cy="307777"/>
          </a:xfrm>
          <a:prstGeom prst="rect">
            <a:avLst/>
          </a:prstGeom>
          <a:noFill/>
        </p:spPr>
        <p:txBody>
          <a:bodyPr wrap="square" rtlCol="0">
            <a:spAutoFit/>
          </a:bodyPr>
          <a:lstStyle/>
          <a:p>
            <a:r>
              <a:rPr lang="nl-NL" sz="1400" dirty="0"/>
              <a:t>Rob Goossens</a:t>
            </a:r>
          </a:p>
        </p:txBody>
      </p:sp>
      <p:pic>
        <p:nvPicPr>
          <p:cNvPr id="2" name="Afbeelding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2522" y="2402958"/>
            <a:ext cx="2000250" cy="4114800"/>
          </a:xfrm>
          <a:prstGeom prst="rect">
            <a:avLst/>
          </a:prstGeom>
        </p:spPr>
      </p:pic>
    </p:spTree>
    <p:extLst>
      <p:ext uri="{BB962C8B-B14F-4D97-AF65-F5344CB8AC3E}">
        <p14:creationId xmlns:p14="http://schemas.microsoft.com/office/powerpoint/2010/main" val="2441595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6250" y="208053"/>
            <a:ext cx="2028825" cy="3667125"/>
          </a:xfrm>
          <a:prstGeom prst="rect">
            <a:avLst/>
          </a:prstGeom>
        </p:spPr>
      </p:pic>
      <p:sp>
        <p:nvSpPr>
          <p:cNvPr id="2" name="Tekstvak 1"/>
          <p:cNvSpPr txBox="1"/>
          <p:nvPr/>
        </p:nvSpPr>
        <p:spPr>
          <a:xfrm>
            <a:off x="627321" y="2512628"/>
            <a:ext cx="11100391" cy="4308872"/>
          </a:xfrm>
          <a:prstGeom prst="rect">
            <a:avLst/>
          </a:prstGeom>
          <a:noFill/>
        </p:spPr>
        <p:txBody>
          <a:bodyPr wrap="square" rtlCol="0" anchor="ctr">
            <a:spAutoFit/>
          </a:bodyPr>
          <a:lstStyle/>
          <a:p>
            <a:endParaRPr lang="nl-NL" dirty="0"/>
          </a:p>
          <a:p>
            <a:endParaRPr lang="nl-NL" sz="3200" b="1" dirty="0"/>
          </a:p>
          <a:p>
            <a:endParaRPr lang="nl-NL" sz="3200" b="1" dirty="0"/>
          </a:p>
          <a:p>
            <a:r>
              <a:rPr lang="nl-NL" sz="3200" b="1" dirty="0"/>
              <a:t>Oriëntatie:</a:t>
            </a:r>
            <a:r>
              <a:rPr lang="nl-NL" sz="3200" dirty="0"/>
              <a:t> 1. voorkennis activeren: </a:t>
            </a:r>
            <a:r>
              <a:rPr lang="nl-NL" sz="2000" dirty="0"/>
              <a:t>tweeslag, vierslag, benzine, diesel, elektrisch</a:t>
            </a:r>
          </a:p>
          <a:p>
            <a:r>
              <a:rPr lang="nl-NL" sz="2000" dirty="0"/>
              <a:t>		  </a:t>
            </a:r>
            <a:r>
              <a:rPr lang="nl-NL" sz="3200" dirty="0"/>
              <a:t>2.</a:t>
            </a:r>
            <a:r>
              <a:rPr lang="nl-NL" sz="2000" dirty="0"/>
              <a:t>  </a:t>
            </a:r>
            <a:r>
              <a:rPr lang="nl-NL" sz="3200" dirty="0"/>
              <a:t>korte uitleg basisprincipes Hydraulisch systeem</a:t>
            </a:r>
          </a:p>
          <a:p>
            <a:r>
              <a:rPr lang="nl-NL" sz="3200" dirty="0"/>
              <a:t>		 3. Dagelijks en periodiek onderhoud</a:t>
            </a:r>
          </a:p>
          <a:p>
            <a:r>
              <a:rPr lang="nl-NL" sz="3200" b="1" dirty="0"/>
              <a:t>Aan de slag: </a:t>
            </a:r>
            <a:r>
              <a:rPr lang="nl-NL" sz="3200" dirty="0"/>
              <a:t>Dagelijks en periodiek onderhoud.</a:t>
            </a:r>
            <a:endParaRPr lang="nl-NL" sz="2000" dirty="0"/>
          </a:p>
          <a:p>
            <a:r>
              <a:rPr lang="nl-NL" sz="3200" b="1" dirty="0"/>
              <a:t>Evaluatie:</a:t>
            </a:r>
            <a:r>
              <a:rPr lang="nl-NL" sz="3200" dirty="0"/>
              <a:t> In 3 groepen. Wat weten we?</a:t>
            </a:r>
          </a:p>
          <a:p>
            <a:r>
              <a:rPr lang="nl-NL" sz="3200" b="1" dirty="0"/>
              <a:t>Transfer:</a:t>
            </a:r>
            <a:r>
              <a:rPr lang="nl-NL" sz="3200" dirty="0"/>
              <a:t> </a:t>
            </a:r>
            <a:r>
              <a:rPr lang="nl-NL" sz="2000" dirty="0"/>
              <a:t>koppeling met lesstof gebruiksklaar maken/dagelijks onderhoud</a:t>
            </a:r>
          </a:p>
        </p:txBody>
      </p:sp>
      <p:sp>
        <p:nvSpPr>
          <p:cNvPr id="3" name="Ondertitel 2"/>
          <p:cNvSpPr>
            <a:spLocks noGrp="1"/>
          </p:cNvSpPr>
          <p:nvPr>
            <p:ph type="subTitle" idx="1"/>
          </p:nvPr>
        </p:nvSpPr>
        <p:spPr>
          <a:xfrm>
            <a:off x="3609754" y="1507422"/>
            <a:ext cx="4972493" cy="1607917"/>
          </a:xfrm>
        </p:spPr>
        <p:txBody>
          <a:bodyPr>
            <a:normAutofit/>
          </a:bodyPr>
          <a:lstStyle/>
          <a:p>
            <a:r>
              <a:rPr lang="nl-NL" sz="4800" dirty="0"/>
              <a:t>Programma</a:t>
            </a:r>
          </a:p>
          <a:p>
            <a:r>
              <a:rPr lang="nl-NL" sz="1600" dirty="0"/>
              <a:t>26-september-2016 </a:t>
            </a:r>
          </a:p>
          <a:p>
            <a:r>
              <a:rPr lang="nl-NL" sz="1600" dirty="0"/>
              <a:t>08.30u- 10.30u </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2112" y="267107"/>
            <a:ext cx="2190750" cy="1057275"/>
          </a:xfrm>
          <a:prstGeom prst="rect">
            <a:avLst/>
          </a:prstGeom>
        </p:spPr>
      </p:pic>
      <p:sp>
        <p:nvSpPr>
          <p:cNvPr id="5" name="Tekstvak 4"/>
          <p:cNvSpPr txBox="1"/>
          <p:nvPr/>
        </p:nvSpPr>
        <p:spPr>
          <a:xfrm>
            <a:off x="0" y="0"/>
            <a:ext cx="269138" cy="68580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txBody>
          <a:bodyPr wrap="square" rtlCol="0">
            <a:spAutoFit/>
          </a:bodyPr>
          <a:lstStyle/>
          <a:p>
            <a:endParaRPr lang="nl-NL" dirty="0"/>
          </a:p>
        </p:txBody>
      </p:sp>
      <p:sp>
        <p:nvSpPr>
          <p:cNvPr id="8" name="Tekstvak 7"/>
          <p:cNvSpPr txBox="1"/>
          <p:nvPr/>
        </p:nvSpPr>
        <p:spPr>
          <a:xfrm>
            <a:off x="301256" y="22558"/>
            <a:ext cx="1222744" cy="307777"/>
          </a:xfrm>
          <a:prstGeom prst="rect">
            <a:avLst/>
          </a:prstGeom>
          <a:noFill/>
        </p:spPr>
        <p:txBody>
          <a:bodyPr wrap="square" rtlCol="0">
            <a:spAutoFit/>
          </a:bodyPr>
          <a:lstStyle/>
          <a:p>
            <a:r>
              <a:rPr lang="nl-NL" sz="1400" dirty="0"/>
              <a:t>Rob Goossens</a:t>
            </a:r>
          </a:p>
        </p:txBody>
      </p:sp>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1395" y="1141503"/>
            <a:ext cx="1571625" cy="2733675"/>
          </a:xfrm>
          <a:prstGeom prst="rect">
            <a:avLst/>
          </a:prstGeom>
        </p:spPr>
      </p:pic>
    </p:spTree>
    <p:extLst>
      <p:ext uri="{BB962C8B-B14F-4D97-AF65-F5344CB8AC3E}">
        <p14:creationId xmlns:p14="http://schemas.microsoft.com/office/powerpoint/2010/main" val="506764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6250" y="208053"/>
            <a:ext cx="2028825" cy="3667125"/>
          </a:xfrm>
          <a:prstGeom prst="rect">
            <a:avLst/>
          </a:prstGeom>
        </p:spPr>
      </p:pic>
      <p:sp>
        <p:nvSpPr>
          <p:cNvPr id="2" name="Tekstvak 1"/>
          <p:cNvSpPr txBox="1"/>
          <p:nvPr/>
        </p:nvSpPr>
        <p:spPr>
          <a:xfrm>
            <a:off x="627321" y="2820406"/>
            <a:ext cx="11100391" cy="3693319"/>
          </a:xfrm>
          <a:prstGeom prst="rect">
            <a:avLst/>
          </a:prstGeom>
          <a:noFill/>
        </p:spPr>
        <p:txBody>
          <a:bodyPr wrap="square" rtlCol="0" anchor="ctr">
            <a:spAutoFit/>
          </a:bodyPr>
          <a:lstStyle/>
          <a:p>
            <a:endParaRPr lang="nl-NL" dirty="0"/>
          </a:p>
          <a:p>
            <a:endParaRPr lang="nl-NL" sz="3200" b="1" dirty="0"/>
          </a:p>
          <a:p>
            <a:endParaRPr lang="nl-NL" sz="3200" b="1" dirty="0"/>
          </a:p>
          <a:p>
            <a:r>
              <a:rPr lang="nl-NL" sz="3200" b="1" dirty="0"/>
              <a:t>Oriëntatie:</a:t>
            </a:r>
            <a:r>
              <a:rPr lang="nl-NL" sz="3200" dirty="0"/>
              <a:t> 1. voorkennis activeren: </a:t>
            </a:r>
            <a:r>
              <a:rPr lang="nl-NL" sz="2000" dirty="0"/>
              <a:t>tweeslag, vierslag, benzine, diesel, elektrisch</a:t>
            </a:r>
          </a:p>
          <a:p>
            <a:endParaRPr lang="nl-NL" sz="2000" dirty="0"/>
          </a:p>
          <a:p>
            <a:endParaRPr lang="nl-NL" sz="2000" dirty="0"/>
          </a:p>
          <a:p>
            <a:endParaRPr lang="nl-NL" sz="2000" dirty="0"/>
          </a:p>
          <a:p>
            <a:endParaRPr lang="nl-NL" sz="2000" dirty="0"/>
          </a:p>
          <a:p>
            <a:r>
              <a:rPr lang="nl-NL" sz="1200" dirty="0"/>
              <a:t>Uitdelen schema</a:t>
            </a:r>
          </a:p>
          <a:p>
            <a:r>
              <a:rPr lang="nl-NL" sz="2000" dirty="0"/>
              <a:t>		 </a:t>
            </a:r>
          </a:p>
        </p:txBody>
      </p:sp>
      <p:sp>
        <p:nvSpPr>
          <p:cNvPr id="3" name="Ondertitel 2"/>
          <p:cNvSpPr>
            <a:spLocks noGrp="1"/>
          </p:cNvSpPr>
          <p:nvPr>
            <p:ph type="subTitle" idx="1"/>
          </p:nvPr>
        </p:nvSpPr>
        <p:spPr>
          <a:xfrm>
            <a:off x="3609754" y="1507422"/>
            <a:ext cx="4972493" cy="1607917"/>
          </a:xfrm>
        </p:spPr>
        <p:txBody>
          <a:bodyPr>
            <a:normAutofit/>
          </a:bodyPr>
          <a:lstStyle/>
          <a:p>
            <a:r>
              <a:rPr lang="nl-NL" sz="4800" dirty="0"/>
              <a:t>Programma</a:t>
            </a:r>
          </a:p>
          <a:p>
            <a:r>
              <a:rPr lang="nl-NL" sz="1600" dirty="0"/>
              <a:t>26-september-2016 </a:t>
            </a:r>
          </a:p>
          <a:p>
            <a:r>
              <a:rPr lang="nl-NL" sz="1600" dirty="0"/>
              <a:t>08.30u- 10.30u </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2112" y="267107"/>
            <a:ext cx="2190750" cy="1057275"/>
          </a:xfrm>
          <a:prstGeom prst="rect">
            <a:avLst/>
          </a:prstGeom>
        </p:spPr>
      </p:pic>
      <p:sp>
        <p:nvSpPr>
          <p:cNvPr id="5" name="Tekstvak 4"/>
          <p:cNvSpPr txBox="1"/>
          <p:nvPr/>
        </p:nvSpPr>
        <p:spPr>
          <a:xfrm>
            <a:off x="0" y="0"/>
            <a:ext cx="269138" cy="68580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txBody>
          <a:bodyPr wrap="square" rtlCol="0">
            <a:spAutoFit/>
          </a:bodyPr>
          <a:lstStyle/>
          <a:p>
            <a:endParaRPr lang="nl-NL" dirty="0"/>
          </a:p>
        </p:txBody>
      </p:sp>
      <p:sp>
        <p:nvSpPr>
          <p:cNvPr id="8" name="Tekstvak 7"/>
          <p:cNvSpPr txBox="1"/>
          <p:nvPr/>
        </p:nvSpPr>
        <p:spPr>
          <a:xfrm>
            <a:off x="301256" y="22558"/>
            <a:ext cx="1222744" cy="307777"/>
          </a:xfrm>
          <a:prstGeom prst="rect">
            <a:avLst/>
          </a:prstGeom>
          <a:noFill/>
        </p:spPr>
        <p:txBody>
          <a:bodyPr wrap="square" rtlCol="0">
            <a:spAutoFit/>
          </a:bodyPr>
          <a:lstStyle/>
          <a:p>
            <a:r>
              <a:rPr lang="nl-NL" sz="1400" dirty="0"/>
              <a:t>Rob Goossens</a:t>
            </a:r>
          </a:p>
        </p:txBody>
      </p:sp>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1395" y="1141503"/>
            <a:ext cx="1571625" cy="2733675"/>
          </a:xfrm>
          <a:prstGeom prst="rect">
            <a:avLst/>
          </a:prstGeom>
        </p:spPr>
      </p:pic>
    </p:spTree>
    <p:extLst>
      <p:ext uri="{BB962C8B-B14F-4D97-AF65-F5344CB8AC3E}">
        <p14:creationId xmlns:p14="http://schemas.microsoft.com/office/powerpoint/2010/main" val="85363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715041754"/>
              </p:ext>
            </p:extLst>
          </p:nvPr>
        </p:nvGraphicFramePr>
        <p:xfrm>
          <a:off x="1113023" y="113304"/>
          <a:ext cx="9780588" cy="6646862"/>
        </p:xfrm>
        <a:graphic>
          <a:graphicData uri="http://schemas.openxmlformats.org/presentationml/2006/ole">
            <mc:AlternateContent xmlns:mc="http://schemas.openxmlformats.org/markup-compatibility/2006">
              <mc:Choice xmlns:v="urn:schemas-microsoft-com:vml" Requires="v">
                <p:oleObj spid="_x0000_s1031" name="Document" r:id="rId3" imgW="9780422" imgH="6647480" progId="Word.Document.12">
                  <p:embed/>
                </p:oleObj>
              </mc:Choice>
              <mc:Fallback>
                <p:oleObj name="Document" r:id="rId3" imgW="9780422" imgH="6647480" progId="Word.Document.12">
                  <p:embed/>
                  <p:pic>
                    <p:nvPicPr>
                      <p:cNvPr id="0" name=""/>
                      <p:cNvPicPr/>
                      <p:nvPr/>
                    </p:nvPicPr>
                    <p:blipFill>
                      <a:blip r:embed="rId4"/>
                      <a:stretch>
                        <a:fillRect/>
                      </a:stretch>
                    </p:blipFill>
                    <p:spPr>
                      <a:xfrm>
                        <a:off x="1113023" y="113304"/>
                        <a:ext cx="9780588" cy="6646862"/>
                      </a:xfrm>
                      <a:prstGeom prst="rect">
                        <a:avLst/>
                      </a:prstGeom>
                    </p:spPr>
                  </p:pic>
                </p:oleObj>
              </mc:Fallback>
            </mc:AlternateContent>
          </a:graphicData>
        </a:graphic>
      </p:graphicFrame>
    </p:spTree>
    <p:extLst>
      <p:ext uri="{BB962C8B-B14F-4D97-AF65-F5344CB8AC3E}">
        <p14:creationId xmlns:p14="http://schemas.microsoft.com/office/powerpoint/2010/main" val="2341251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6250" y="208053"/>
            <a:ext cx="2028825" cy="3667125"/>
          </a:xfrm>
          <a:prstGeom prst="rect">
            <a:avLst/>
          </a:prstGeom>
        </p:spPr>
      </p:pic>
      <p:sp>
        <p:nvSpPr>
          <p:cNvPr id="2" name="Tekstvak 1"/>
          <p:cNvSpPr txBox="1"/>
          <p:nvPr/>
        </p:nvSpPr>
        <p:spPr>
          <a:xfrm>
            <a:off x="627321" y="3497512"/>
            <a:ext cx="11100391" cy="2339102"/>
          </a:xfrm>
          <a:prstGeom prst="rect">
            <a:avLst/>
          </a:prstGeom>
          <a:noFill/>
        </p:spPr>
        <p:txBody>
          <a:bodyPr wrap="square" rtlCol="0" anchor="ctr">
            <a:spAutoFit/>
          </a:bodyPr>
          <a:lstStyle/>
          <a:p>
            <a:endParaRPr lang="nl-NL" dirty="0"/>
          </a:p>
          <a:p>
            <a:endParaRPr lang="nl-NL" sz="3200" b="1" dirty="0"/>
          </a:p>
          <a:p>
            <a:endParaRPr lang="nl-NL" sz="3200" b="1" dirty="0"/>
          </a:p>
          <a:p>
            <a:r>
              <a:rPr lang="nl-NL" sz="3200" b="1" dirty="0"/>
              <a:t>Oriëntatie:</a:t>
            </a:r>
            <a:r>
              <a:rPr lang="nl-NL" sz="2000" dirty="0"/>
              <a:t>  </a:t>
            </a:r>
            <a:r>
              <a:rPr lang="nl-NL" sz="3200" dirty="0"/>
              <a:t>2.</a:t>
            </a:r>
            <a:r>
              <a:rPr lang="nl-NL" sz="2000" dirty="0"/>
              <a:t>  </a:t>
            </a:r>
            <a:r>
              <a:rPr lang="nl-NL" sz="3200" dirty="0"/>
              <a:t>korte uitleg basisprincipes Hydraulisch systeem</a:t>
            </a:r>
          </a:p>
          <a:p>
            <a:r>
              <a:rPr lang="nl-NL" sz="3200" dirty="0"/>
              <a:t>		</a:t>
            </a:r>
          </a:p>
        </p:txBody>
      </p:sp>
      <p:sp>
        <p:nvSpPr>
          <p:cNvPr id="3" name="Ondertitel 2"/>
          <p:cNvSpPr>
            <a:spLocks noGrp="1"/>
          </p:cNvSpPr>
          <p:nvPr>
            <p:ph type="subTitle" idx="1"/>
          </p:nvPr>
        </p:nvSpPr>
        <p:spPr>
          <a:xfrm>
            <a:off x="3609754" y="1507422"/>
            <a:ext cx="4972493" cy="1607917"/>
          </a:xfrm>
        </p:spPr>
        <p:txBody>
          <a:bodyPr>
            <a:normAutofit/>
          </a:bodyPr>
          <a:lstStyle/>
          <a:p>
            <a:r>
              <a:rPr lang="nl-NL" sz="4800" dirty="0"/>
              <a:t>Programma</a:t>
            </a:r>
          </a:p>
          <a:p>
            <a:r>
              <a:rPr lang="nl-NL" sz="1600" dirty="0"/>
              <a:t>26-september-2016 </a:t>
            </a:r>
          </a:p>
          <a:p>
            <a:r>
              <a:rPr lang="nl-NL" sz="1600" dirty="0"/>
              <a:t>08.30u- 10.30u </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2112" y="267107"/>
            <a:ext cx="2190750" cy="1057275"/>
          </a:xfrm>
          <a:prstGeom prst="rect">
            <a:avLst/>
          </a:prstGeom>
        </p:spPr>
      </p:pic>
      <p:sp>
        <p:nvSpPr>
          <p:cNvPr id="5" name="Tekstvak 4"/>
          <p:cNvSpPr txBox="1"/>
          <p:nvPr/>
        </p:nvSpPr>
        <p:spPr>
          <a:xfrm>
            <a:off x="0" y="0"/>
            <a:ext cx="269138" cy="68580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txBody>
          <a:bodyPr wrap="square" rtlCol="0">
            <a:spAutoFit/>
          </a:bodyPr>
          <a:lstStyle/>
          <a:p>
            <a:endParaRPr lang="nl-NL" dirty="0"/>
          </a:p>
        </p:txBody>
      </p:sp>
      <p:sp>
        <p:nvSpPr>
          <p:cNvPr id="8" name="Tekstvak 7"/>
          <p:cNvSpPr txBox="1"/>
          <p:nvPr/>
        </p:nvSpPr>
        <p:spPr>
          <a:xfrm>
            <a:off x="301256" y="22558"/>
            <a:ext cx="1222744" cy="307777"/>
          </a:xfrm>
          <a:prstGeom prst="rect">
            <a:avLst/>
          </a:prstGeom>
          <a:noFill/>
        </p:spPr>
        <p:txBody>
          <a:bodyPr wrap="square" rtlCol="0">
            <a:spAutoFit/>
          </a:bodyPr>
          <a:lstStyle/>
          <a:p>
            <a:r>
              <a:rPr lang="nl-NL" sz="1400" dirty="0"/>
              <a:t>Rob Goossens</a:t>
            </a:r>
          </a:p>
        </p:txBody>
      </p:sp>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1395" y="1141503"/>
            <a:ext cx="1571625" cy="2733675"/>
          </a:xfrm>
          <a:prstGeom prst="rect">
            <a:avLst/>
          </a:prstGeom>
        </p:spPr>
      </p:pic>
    </p:spTree>
    <p:extLst>
      <p:ext uri="{BB962C8B-B14F-4D97-AF65-F5344CB8AC3E}">
        <p14:creationId xmlns:p14="http://schemas.microsoft.com/office/powerpoint/2010/main" val="451160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Filmpjes Hydrauliek</a:t>
            </a:r>
          </a:p>
        </p:txBody>
      </p:sp>
      <p:sp>
        <p:nvSpPr>
          <p:cNvPr id="3" name="Tijdelijke aanduiding voor inhoud 2"/>
          <p:cNvSpPr>
            <a:spLocks noGrp="1"/>
          </p:cNvSpPr>
          <p:nvPr>
            <p:ph idx="1"/>
          </p:nvPr>
        </p:nvSpPr>
        <p:spPr/>
        <p:txBody>
          <a:bodyPr/>
          <a:lstStyle/>
          <a:p>
            <a:pPr marL="0" indent="0">
              <a:buNone/>
            </a:pPr>
            <a:endParaRPr lang="nl-NL" dirty="0">
              <a:hlinkClick r:id="rId2"/>
            </a:endParaRPr>
          </a:p>
          <a:p>
            <a:pPr marL="0" indent="0">
              <a:buNone/>
            </a:pPr>
            <a:r>
              <a:rPr lang="nl-NL" dirty="0">
                <a:hlinkClick r:id="rId2"/>
              </a:rPr>
              <a:t>https://youtu.be/YlmRa-9zDF8?list=PL_ImyOUGamOEFCXVHrabm0N03sPd8ezJC</a:t>
            </a:r>
            <a:endParaRPr lang="nl-NL" dirty="0"/>
          </a:p>
          <a:p>
            <a:pPr marL="0" indent="0">
              <a:buNone/>
            </a:pPr>
            <a:endParaRPr lang="nl-NL" dirty="0"/>
          </a:p>
          <a:p>
            <a:pPr marL="0" indent="0">
              <a:buNone/>
            </a:pPr>
            <a:r>
              <a:rPr lang="nl-NL" dirty="0"/>
              <a:t>Hydraulisch persen</a:t>
            </a:r>
          </a:p>
          <a:p>
            <a:pPr marL="0" indent="0">
              <a:buNone/>
            </a:pPr>
            <a:r>
              <a:rPr lang="nl-NL" dirty="0"/>
              <a:t>Hydraulisch stromen</a:t>
            </a:r>
          </a:p>
          <a:p>
            <a:pPr marL="0" indent="0">
              <a:buNone/>
            </a:pPr>
            <a:endParaRPr lang="nl-NL" dirty="0"/>
          </a:p>
          <a:p>
            <a:pPr marL="0" indent="0">
              <a:buNone/>
            </a:pPr>
            <a:r>
              <a:rPr lang="nl-NL" dirty="0">
                <a:hlinkClick r:id="rId3"/>
              </a:rPr>
              <a:t>https://youtu.be/c6gwU7IHtlo</a:t>
            </a:r>
            <a:endParaRPr lang="nl-NL" dirty="0"/>
          </a:p>
          <a:p>
            <a:pPr marL="0" indent="0">
              <a:buNone/>
            </a:pPr>
            <a:endParaRPr lang="nl-NL" dirty="0"/>
          </a:p>
          <a:p>
            <a:pPr marL="0" indent="0">
              <a:buNone/>
            </a:pPr>
            <a:endParaRPr lang="nl-NL" dirty="0"/>
          </a:p>
        </p:txBody>
      </p:sp>
      <p:cxnSp>
        <p:nvCxnSpPr>
          <p:cNvPr id="6" name="Verbindingslijn: gekromd 5"/>
          <p:cNvCxnSpPr/>
          <p:nvPr/>
        </p:nvCxnSpPr>
        <p:spPr>
          <a:xfrm flipV="1">
            <a:off x="3806456" y="3296093"/>
            <a:ext cx="850604" cy="712381"/>
          </a:xfrm>
          <a:prstGeom prst="curvedConnector3">
            <a:avLst>
              <a:gd name="adj1" fmla="val 98750"/>
            </a:avLst>
          </a:prstGeom>
          <a:ln>
            <a:tailEnd type="triangle"/>
          </a:ln>
        </p:spPr>
        <p:style>
          <a:lnRef idx="2">
            <a:schemeClr val="dk1"/>
          </a:lnRef>
          <a:fillRef idx="0">
            <a:schemeClr val="dk1"/>
          </a:fillRef>
          <a:effectRef idx="1">
            <a:schemeClr val="dk1"/>
          </a:effectRef>
          <a:fontRef idx="minor">
            <a:schemeClr val="tx1"/>
          </a:fontRef>
        </p:style>
      </p:cxnSp>
      <p:cxnSp>
        <p:nvCxnSpPr>
          <p:cNvPr id="10" name="Verbindingslijn: gekromd 9"/>
          <p:cNvCxnSpPr/>
          <p:nvPr/>
        </p:nvCxnSpPr>
        <p:spPr>
          <a:xfrm rot="16200000" flipH="1">
            <a:off x="3843670" y="4662376"/>
            <a:ext cx="637953" cy="372139"/>
          </a:xfrm>
          <a:prstGeom prst="curvedConnector3">
            <a:avLst>
              <a:gd name="adj1" fmla="val 3333"/>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258791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6250" y="208053"/>
            <a:ext cx="2028825" cy="3667125"/>
          </a:xfrm>
          <a:prstGeom prst="rect">
            <a:avLst/>
          </a:prstGeom>
        </p:spPr>
      </p:pic>
      <p:sp>
        <p:nvSpPr>
          <p:cNvPr id="2" name="Tekstvak 1"/>
          <p:cNvSpPr txBox="1"/>
          <p:nvPr/>
        </p:nvSpPr>
        <p:spPr>
          <a:xfrm>
            <a:off x="627321" y="2512628"/>
            <a:ext cx="11100391" cy="4308872"/>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nl-NL" sz="3200" b="1"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nl-NL" sz="3200" b="1"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nl-NL" sz="3200" b="1" i="0" u="none" strike="noStrike" kern="0" cap="none" spc="0" normalizeH="0" baseline="0" noProof="0" dirty="0">
                <a:ln>
                  <a:noFill/>
                </a:ln>
                <a:solidFill>
                  <a:sysClr val="windowText" lastClr="000000"/>
                </a:solidFill>
                <a:effectLst/>
                <a:uLnTx/>
                <a:uFillTx/>
              </a:rPr>
              <a:t>Oriëntatie:</a:t>
            </a:r>
            <a:r>
              <a:rPr lang="nl-NL" sz="2000" kern="0" dirty="0">
                <a:solidFill>
                  <a:sysClr val="windowText" lastClr="000000"/>
                </a:solidFill>
              </a:rPr>
              <a:t> </a:t>
            </a:r>
            <a:r>
              <a:rPr kumimoji="0" lang="nl-NL" sz="3200" b="0" i="0" u="none" strike="noStrike" kern="0" cap="none" spc="0" normalizeH="0" baseline="0" noProof="0" dirty="0">
                <a:ln>
                  <a:noFill/>
                </a:ln>
                <a:solidFill>
                  <a:sysClr val="windowText" lastClr="000000"/>
                </a:solidFill>
                <a:effectLst/>
                <a:uLnTx/>
                <a:uFillTx/>
              </a:rPr>
              <a:t> 3. Dagelijks en periodiek onderhoud</a:t>
            </a:r>
          </a:p>
          <a:p>
            <a:pPr marL="0" marR="0" lvl="0" indent="0" defTabSz="914400" eaLnBrk="1" fontAlgn="auto" latinLnBrk="0" hangingPunct="1">
              <a:lnSpc>
                <a:spcPct val="100000"/>
              </a:lnSpc>
              <a:spcBef>
                <a:spcPts val="0"/>
              </a:spcBef>
              <a:spcAft>
                <a:spcPts val="0"/>
              </a:spcAft>
              <a:buClrTx/>
              <a:buSzTx/>
              <a:buFontTx/>
              <a:buNone/>
              <a:tabLst/>
              <a:defRPr/>
            </a:pPr>
            <a:r>
              <a:rPr kumimoji="0" lang="nl-NL" sz="3200" b="1" i="0" u="none" strike="noStrike" kern="0" cap="none" spc="0" normalizeH="0" baseline="0" noProof="0" dirty="0">
                <a:ln>
                  <a:noFill/>
                </a:ln>
                <a:solidFill>
                  <a:sysClr val="windowText" lastClr="000000"/>
                </a:solidFill>
                <a:effectLst/>
                <a:uLnTx/>
                <a:uFillTx/>
              </a:rPr>
              <a:t>Aan de slag: 	</a:t>
            </a:r>
            <a:r>
              <a:rPr kumimoji="0" lang="nl-NL" sz="3200" i="0" u="none" strike="noStrike" kern="0" cap="none" spc="0" normalizeH="0" baseline="0" noProof="0" dirty="0">
                <a:ln>
                  <a:noFill/>
                </a:ln>
                <a:solidFill>
                  <a:sysClr val="windowText" lastClr="000000"/>
                </a:solidFill>
                <a:effectLst/>
                <a:uLnTx/>
                <a:uFillTx/>
              </a:rPr>
              <a:t>1.</a:t>
            </a:r>
            <a:r>
              <a:rPr kumimoji="0" lang="nl-NL" sz="3200" b="1" i="0" u="none" strike="noStrike" kern="0" cap="none" spc="0" normalizeH="0" baseline="0" noProof="0" dirty="0">
                <a:ln>
                  <a:noFill/>
                </a:ln>
                <a:solidFill>
                  <a:sysClr val="windowText" lastClr="000000"/>
                </a:solidFill>
                <a:effectLst/>
                <a:uLnTx/>
                <a:uFillTx/>
              </a:rPr>
              <a:t> </a:t>
            </a:r>
            <a:r>
              <a:rPr kumimoji="0" lang="nl-NL" sz="3200" i="0" u="none" strike="noStrike" kern="0" cap="none" spc="0" normalizeH="0" baseline="0" noProof="0" dirty="0">
                <a:ln>
                  <a:noFill/>
                </a:ln>
                <a:solidFill>
                  <a:sysClr val="windowText" lastClr="000000"/>
                </a:solidFill>
                <a:effectLst/>
                <a:uLnTx/>
                <a:uFillTx/>
              </a:rPr>
              <a:t>Aan</a:t>
            </a:r>
            <a:r>
              <a:rPr kumimoji="0" lang="nl-NL" sz="3200" i="0" u="none" strike="noStrike" kern="0" cap="none" spc="0" normalizeH="0" noProof="0" dirty="0">
                <a:ln>
                  <a:noFill/>
                </a:ln>
                <a:solidFill>
                  <a:sysClr val="windowText" lastClr="000000"/>
                </a:solidFill>
                <a:effectLst/>
                <a:uLnTx/>
                <a:uFillTx/>
              </a:rPr>
              <a:t> welke onderdelen kan/moet ik onderhoud 			plegen</a:t>
            </a:r>
          </a:p>
          <a:p>
            <a:pPr marL="0" marR="0" lvl="0" indent="0" defTabSz="914400" eaLnBrk="1" fontAlgn="auto" latinLnBrk="0" hangingPunct="1">
              <a:lnSpc>
                <a:spcPct val="100000"/>
              </a:lnSpc>
              <a:spcBef>
                <a:spcPts val="0"/>
              </a:spcBef>
              <a:spcAft>
                <a:spcPts val="0"/>
              </a:spcAft>
              <a:buClrTx/>
              <a:buSzTx/>
              <a:buFontTx/>
              <a:buNone/>
              <a:tabLst/>
              <a:defRPr/>
            </a:pPr>
            <a:r>
              <a:rPr lang="nl-NL" sz="3200" kern="0" dirty="0">
                <a:solidFill>
                  <a:sysClr val="windowText" lastClr="000000"/>
                </a:solidFill>
              </a:rPr>
              <a:t>			2. </a:t>
            </a:r>
            <a:r>
              <a:rPr kumimoji="0" lang="nl-NL" sz="3200" b="0" i="0" u="none" strike="noStrike" kern="0" cap="none" spc="0" normalizeH="0" baseline="0" noProof="0" dirty="0">
                <a:ln>
                  <a:noFill/>
                </a:ln>
                <a:solidFill>
                  <a:sysClr val="windowText" lastClr="000000"/>
                </a:solidFill>
                <a:effectLst/>
                <a:uLnTx/>
                <a:uFillTx/>
              </a:rPr>
              <a:t>Dagelijks en periodiek onderhoud.</a:t>
            </a:r>
            <a:endParaRPr kumimoji="0" lang="nl-NL" sz="20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nl-NL" sz="3200" b="1" i="0" u="none" strike="noStrike" kern="0" cap="none" spc="0" normalizeH="0" baseline="0" noProof="0" dirty="0">
                <a:ln>
                  <a:noFill/>
                </a:ln>
                <a:solidFill>
                  <a:sysClr val="windowText" lastClr="000000"/>
                </a:solidFill>
                <a:effectLst/>
                <a:uLnTx/>
                <a:uFillTx/>
              </a:rPr>
              <a:t>Evaluatie:</a:t>
            </a:r>
            <a:r>
              <a:rPr kumimoji="0" lang="nl-NL" sz="3200" b="0" i="0" u="none" strike="noStrike" kern="0" cap="none" spc="0" normalizeH="0" baseline="0" noProof="0" dirty="0">
                <a:ln>
                  <a:noFill/>
                </a:ln>
                <a:solidFill>
                  <a:sysClr val="windowText" lastClr="000000"/>
                </a:solidFill>
                <a:effectLst/>
                <a:uLnTx/>
                <a:uFillTx/>
              </a:rPr>
              <a:t> In 3 groepen. Wat weten we?</a:t>
            </a:r>
          </a:p>
          <a:p>
            <a:pPr marL="0" marR="0" lvl="0" indent="0" defTabSz="914400" eaLnBrk="1" fontAlgn="auto" latinLnBrk="0" hangingPunct="1">
              <a:lnSpc>
                <a:spcPct val="100000"/>
              </a:lnSpc>
              <a:spcBef>
                <a:spcPts val="0"/>
              </a:spcBef>
              <a:spcAft>
                <a:spcPts val="0"/>
              </a:spcAft>
              <a:buClrTx/>
              <a:buSzTx/>
              <a:buFontTx/>
              <a:buNone/>
              <a:tabLst/>
              <a:defRPr/>
            </a:pPr>
            <a:r>
              <a:rPr kumimoji="0" lang="nl-NL" sz="3200" b="1" i="0" u="none" strike="noStrike" kern="0" cap="none" spc="0" normalizeH="0" baseline="0" noProof="0" dirty="0">
                <a:ln>
                  <a:noFill/>
                </a:ln>
                <a:solidFill>
                  <a:sysClr val="windowText" lastClr="000000"/>
                </a:solidFill>
                <a:effectLst/>
                <a:uLnTx/>
                <a:uFillTx/>
              </a:rPr>
              <a:t>Transfer:</a:t>
            </a:r>
            <a:r>
              <a:rPr kumimoji="0" lang="nl-NL" sz="3200" b="0" i="0" u="none" strike="noStrike" kern="0" cap="none" spc="0" normalizeH="0" baseline="0" noProof="0" dirty="0">
                <a:ln>
                  <a:noFill/>
                </a:ln>
                <a:solidFill>
                  <a:sysClr val="windowText" lastClr="000000"/>
                </a:solidFill>
                <a:effectLst/>
                <a:uLnTx/>
                <a:uFillTx/>
              </a:rPr>
              <a:t> </a:t>
            </a:r>
            <a:r>
              <a:rPr kumimoji="0" lang="nl-NL" sz="2000" b="0" i="0" u="none" strike="noStrike" kern="0" cap="none" spc="0" normalizeH="0" baseline="0" noProof="0" dirty="0">
                <a:ln>
                  <a:noFill/>
                </a:ln>
                <a:solidFill>
                  <a:sysClr val="windowText" lastClr="000000"/>
                </a:solidFill>
                <a:effectLst/>
                <a:uLnTx/>
                <a:uFillTx/>
              </a:rPr>
              <a:t>koppeling met lesstof gebruiksklaar maken/dagelijks onderhoud</a:t>
            </a:r>
          </a:p>
        </p:txBody>
      </p:sp>
      <p:sp>
        <p:nvSpPr>
          <p:cNvPr id="3" name="Ondertitel 2"/>
          <p:cNvSpPr>
            <a:spLocks noGrp="1"/>
          </p:cNvSpPr>
          <p:nvPr>
            <p:ph type="subTitle" idx="1"/>
          </p:nvPr>
        </p:nvSpPr>
        <p:spPr>
          <a:xfrm>
            <a:off x="3609754" y="1507422"/>
            <a:ext cx="4972493" cy="1607917"/>
          </a:xfrm>
        </p:spPr>
        <p:txBody>
          <a:bodyPr>
            <a:normAutofit/>
          </a:bodyPr>
          <a:lstStyle/>
          <a:p>
            <a:r>
              <a:rPr lang="nl-NL" sz="4800" dirty="0"/>
              <a:t>Programma</a:t>
            </a:r>
          </a:p>
          <a:p>
            <a:r>
              <a:rPr lang="nl-NL" sz="1600" dirty="0"/>
              <a:t>26-september-2016 </a:t>
            </a:r>
          </a:p>
          <a:p>
            <a:r>
              <a:rPr lang="nl-NL" sz="1600" dirty="0"/>
              <a:t>08.30u- 10.30u </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2112" y="267107"/>
            <a:ext cx="2190750" cy="1057275"/>
          </a:xfrm>
          <a:prstGeom prst="rect">
            <a:avLst/>
          </a:prstGeom>
        </p:spPr>
      </p:pic>
      <p:sp>
        <p:nvSpPr>
          <p:cNvPr id="5" name="Tekstvak 4"/>
          <p:cNvSpPr txBox="1"/>
          <p:nvPr/>
        </p:nvSpPr>
        <p:spPr>
          <a:xfrm>
            <a:off x="0" y="0"/>
            <a:ext cx="269138" cy="68580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dirty="0">
              <a:ln>
                <a:noFill/>
              </a:ln>
              <a:solidFill>
                <a:sysClr val="windowText" lastClr="000000"/>
              </a:solidFill>
              <a:effectLst/>
              <a:uLnTx/>
              <a:uFillTx/>
            </a:endParaRPr>
          </a:p>
        </p:txBody>
      </p:sp>
      <p:sp>
        <p:nvSpPr>
          <p:cNvPr id="8" name="Tekstvak 7"/>
          <p:cNvSpPr txBox="1"/>
          <p:nvPr/>
        </p:nvSpPr>
        <p:spPr>
          <a:xfrm>
            <a:off x="301256" y="22558"/>
            <a:ext cx="122274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400" b="0" i="0" u="none" strike="noStrike" kern="0" cap="none" spc="0" normalizeH="0" baseline="0" noProof="0" dirty="0">
                <a:ln>
                  <a:noFill/>
                </a:ln>
                <a:solidFill>
                  <a:sysClr val="windowText" lastClr="000000"/>
                </a:solidFill>
                <a:effectLst/>
                <a:uLnTx/>
                <a:uFillTx/>
              </a:rPr>
              <a:t>Rob Goossens</a:t>
            </a:r>
          </a:p>
        </p:txBody>
      </p:sp>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1395" y="1141503"/>
            <a:ext cx="1571625" cy="2733675"/>
          </a:xfrm>
          <a:prstGeom prst="rect">
            <a:avLst/>
          </a:prstGeom>
        </p:spPr>
      </p:pic>
    </p:spTree>
    <p:extLst>
      <p:ext uri="{BB962C8B-B14F-4D97-AF65-F5344CB8AC3E}">
        <p14:creationId xmlns:p14="http://schemas.microsoft.com/office/powerpoint/2010/main" val="373558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2361314" y="1507424"/>
            <a:ext cx="7469372" cy="821106"/>
          </a:xfrm>
        </p:spPr>
        <p:txBody>
          <a:bodyPr>
            <a:normAutofit fontScale="92500" lnSpcReduction="20000"/>
          </a:bodyPr>
          <a:lstStyle/>
          <a:p>
            <a:r>
              <a:rPr lang="nl-NL" sz="6600" b="1" dirty="0"/>
              <a:t>Doel(en) van deze les</a:t>
            </a:r>
          </a:p>
          <a:p>
            <a:endParaRPr lang="nl-NL" sz="4800"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2112" y="267107"/>
            <a:ext cx="2190750" cy="1057275"/>
          </a:xfrm>
          <a:prstGeom prst="rect">
            <a:avLst/>
          </a:prstGeom>
        </p:spPr>
      </p:pic>
      <p:sp>
        <p:nvSpPr>
          <p:cNvPr id="5" name="Tekstvak 4"/>
          <p:cNvSpPr txBox="1"/>
          <p:nvPr/>
        </p:nvSpPr>
        <p:spPr>
          <a:xfrm>
            <a:off x="0" y="0"/>
            <a:ext cx="269138" cy="685800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rtlCol="0">
            <a:spAutoFit/>
          </a:bodyPr>
          <a:lstStyle/>
          <a:p>
            <a:endParaRPr lang="nl-NL" dirty="0"/>
          </a:p>
        </p:txBody>
      </p:sp>
      <p:sp>
        <p:nvSpPr>
          <p:cNvPr id="2" name="Tekstvak 1"/>
          <p:cNvSpPr txBox="1"/>
          <p:nvPr/>
        </p:nvSpPr>
        <p:spPr>
          <a:xfrm>
            <a:off x="1020726" y="2775098"/>
            <a:ext cx="10664455" cy="3785652"/>
          </a:xfrm>
          <a:prstGeom prst="rect">
            <a:avLst/>
          </a:prstGeom>
          <a:noFill/>
        </p:spPr>
        <p:txBody>
          <a:bodyPr wrap="square" rtlCol="0">
            <a:spAutoFit/>
          </a:bodyPr>
          <a:lstStyle/>
          <a:p>
            <a:r>
              <a:rPr lang="nl-NL" sz="4800" dirty="0"/>
              <a:t>Aan het einde van deze les kun je de verschillende onderdelen van een motor, waaraan onderhoud gedaan moet/kan worden, benoemen. En weet je waaruit dat onderhoud bestaat.</a:t>
            </a:r>
            <a:endParaRPr lang="nl-NL" sz="2000" dirty="0"/>
          </a:p>
        </p:txBody>
      </p:sp>
      <p:sp>
        <p:nvSpPr>
          <p:cNvPr id="6" name="Tekstvak 5"/>
          <p:cNvSpPr txBox="1"/>
          <p:nvPr/>
        </p:nvSpPr>
        <p:spPr>
          <a:xfrm>
            <a:off x="301256" y="22558"/>
            <a:ext cx="1222744" cy="307777"/>
          </a:xfrm>
          <a:prstGeom prst="rect">
            <a:avLst/>
          </a:prstGeom>
          <a:noFill/>
        </p:spPr>
        <p:txBody>
          <a:bodyPr wrap="square" rtlCol="0">
            <a:spAutoFit/>
          </a:bodyPr>
          <a:lstStyle/>
          <a:p>
            <a:r>
              <a:rPr lang="nl-NL" sz="1400" dirty="0"/>
              <a:t>Rob Goossens</a:t>
            </a:r>
          </a:p>
        </p:txBody>
      </p:sp>
    </p:spTree>
    <p:extLst>
      <p:ext uri="{BB962C8B-B14F-4D97-AF65-F5344CB8AC3E}">
        <p14:creationId xmlns:p14="http://schemas.microsoft.com/office/powerpoint/2010/main" val="1976732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020725" y="1507424"/>
            <a:ext cx="10664455" cy="1267674"/>
          </a:xfrm>
        </p:spPr>
        <p:txBody>
          <a:bodyPr>
            <a:normAutofit fontScale="70000" lnSpcReduction="20000"/>
          </a:bodyPr>
          <a:lstStyle/>
          <a:p>
            <a:r>
              <a:rPr lang="nl-NL" sz="6600" b="1" dirty="0"/>
              <a:t>Aan welke onderdelen van een motor moet/kan onderhoud gepleegd worden?</a:t>
            </a:r>
            <a:endParaRPr lang="nl-NL" sz="4800"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2112" y="267107"/>
            <a:ext cx="2190750" cy="1057275"/>
          </a:xfrm>
          <a:prstGeom prst="rect">
            <a:avLst/>
          </a:prstGeom>
        </p:spPr>
      </p:pic>
      <p:sp>
        <p:nvSpPr>
          <p:cNvPr id="5" name="Tekstvak 4"/>
          <p:cNvSpPr txBox="1"/>
          <p:nvPr/>
        </p:nvSpPr>
        <p:spPr>
          <a:xfrm>
            <a:off x="0" y="0"/>
            <a:ext cx="269138" cy="68580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txBody>
          <a:bodyPr wrap="square" rtlCol="0">
            <a:spAutoFit/>
          </a:bodyPr>
          <a:lstStyle/>
          <a:p>
            <a:endParaRPr lang="nl-NL" dirty="0"/>
          </a:p>
        </p:txBody>
      </p:sp>
      <p:sp>
        <p:nvSpPr>
          <p:cNvPr id="2" name="Tekstvak 1"/>
          <p:cNvSpPr txBox="1"/>
          <p:nvPr/>
        </p:nvSpPr>
        <p:spPr>
          <a:xfrm>
            <a:off x="1020726" y="2775098"/>
            <a:ext cx="10664455" cy="3785652"/>
          </a:xfrm>
          <a:prstGeom prst="rect">
            <a:avLst/>
          </a:prstGeom>
          <a:noFill/>
        </p:spPr>
        <p:txBody>
          <a:bodyPr wrap="square" rtlCol="0">
            <a:spAutoFit/>
          </a:bodyPr>
          <a:lstStyle/>
          <a:p>
            <a:r>
              <a:rPr lang="nl-NL" sz="4800" dirty="0"/>
              <a:t>Denk aan de verschillende kenmerken van een motor (2-slag, 4-slag, elektrisch) en de processen die zich in de motor afspelen. (inlaat, compressie, ontsteking, uitlaat) </a:t>
            </a:r>
            <a:endParaRPr lang="nl-NL" sz="2000" dirty="0"/>
          </a:p>
        </p:txBody>
      </p:sp>
      <p:sp>
        <p:nvSpPr>
          <p:cNvPr id="6" name="Tekstvak 5"/>
          <p:cNvSpPr txBox="1"/>
          <p:nvPr/>
        </p:nvSpPr>
        <p:spPr>
          <a:xfrm>
            <a:off x="301256" y="22558"/>
            <a:ext cx="1222744" cy="307777"/>
          </a:xfrm>
          <a:prstGeom prst="rect">
            <a:avLst/>
          </a:prstGeom>
          <a:noFill/>
        </p:spPr>
        <p:txBody>
          <a:bodyPr wrap="square" rtlCol="0">
            <a:spAutoFit/>
          </a:bodyPr>
          <a:lstStyle/>
          <a:p>
            <a:r>
              <a:rPr lang="nl-NL" sz="1400" dirty="0"/>
              <a:t>Rob Goossens</a:t>
            </a:r>
          </a:p>
        </p:txBody>
      </p:sp>
    </p:spTree>
    <p:extLst>
      <p:ext uri="{BB962C8B-B14F-4D97-AF65-F5344CB8AC3E}">
        <p14:creationId xmlns:p14="http://schemas.microsoft.com/office/powerpoint/2010/main" val="537421795"/>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734</TotalTime>
  <Words>438</Words>
  <Application>Microsoft Office PowerPoint</Application>
  <PresentationFormat>Breedbeeld</PresentationFormat>
  <Paragraphs>97</Paragraphs>
  <Slides>12</Slides>
  <Notes>1</Notes>
  <HiddenSlides>0</HiddenSlides>
  <MMClips>0</MMClips>
  <ScaleCrop>false</ScaleCrop>
  <HeadingPairs>
    <vt:vector size="8" baseType="variant">
      <vt:variant>
        <vt:lpstr>Gebruikte lettertypen</vt:lpstr>
      </vt:variant>
      <vt:variant>
        <vt:i4>3</vt:i4>
      </vt:variant>
      <vt:variant>
        <vt:lpstr>Thema</vt:lpstr>
      </vt:variant>
      <vt:variant>
        <vt:i4>1</vt:i4>
      </vt:variant>
      <vt:variant>
        <vt:lpstr>Ingesloten OLE-bronprogramma's</vt:lpstr>
      </vt:variant>
      <vt:variant>
        <vt:i4>1</vt:i4>
      </vt:variant>
      <vt:variant>
        <vt:lpstr>Diatitels</vt:lpstr>
      </vt:variant>
      <vt:variant>
        <vt:i4>12</vt:i4>
      </vt:variant>
    </vt:vector>
  </HeadingPairs>
  <TitlesOfParts>
    <vt:vector size="17" baseType="lpstr">
      <vt:lpstr>Arial</vt:lpstr>
      <vt:lpstr>Calibri</vt:lpstr>
      <vt:lpstr>Calibri Light</vt:lpstr>
      <vt:lpstr>Kantoorthema</vt:lpstr>
      <vt:lpstr>Document</vt:lpstr>
      <vt:lpstr>PowerPoint-presentatie</vt:lpstr>
      <vt:lpstr>PowerPoint-presentatie</vt:lpstr>
      <vt:lpstr>PowerPoint-presentatie</vt:lpstr>
      <vt:lpstr>PowerPoint-presentatie</vt:lpstr>
      <vt:lpstr>PowerPoint-presentatie</vt:lpstr>
      <vt:lpstr>Filmpjes Hydrauliek</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Rob Goossens</dc:creator>
  <cp:lastModifiedBy>Rob Goossens</cp:lastModifiedBy>
  <cp:revision>57</cp:revision>
  <cp:lastPrinted>2016-09-25T09:52:23Z</cp:lastPrinted>
  <dcterms:created xsi:type="dcterms:W3CDTF">2016-05-07T15:08:17Z</dcterms:created>
  <dcterms:modified xsi:type="dcterms:W3CDTF">2016-09-25T19:18:07Z</dcterms:modified>
</cp:coreProperties>
</file>